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6" r:id="rId4"/>
    <p:sldMasterId id="2147483932" r:id="rId5"/>
  </p:sldMasterIdLst>
  <p:notesMasterIdLst>
    <p:notesMasterId r:id="rId8"/>
  </p:notesMasterIdLst>
  <p:sldIdLst>
    <p:sldId id="269" r:id="rId6"/>
    <p:sldId id="271" r:id="rId7"/>
  </p:sldIdLst>
  <p:sldSz cx="51206400" cy="288036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1pPr>
    <a:lvl2pPr marL="100358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2pPr>
    <a:lvl3pPr marL="200716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3pPr>
    <a:lvl4pPr marL="3010747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4pPr>
    <a:lvl5pPr marL="4014330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5pPr>
    <a:lvl6pPr marL="5017911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6pPr>
    <a:lvl7pPr marL="6021492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7pPr>
    <a:lvl8pPr marL="7025075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8pPr>
    <a:lvl9pPr marL="8028656" algn="l" defTabSz="1003581" rtl="0" eaLnBrk="1" latinLnBrk="0" hangingPunct="1">
      <a:defRPr sz="39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A0249AD-6814-6027-1E61-FF674B454FFC}" name="Beth Flatley" initials="BF" userId="S::beth.flatley@advantagesolutions.net::992ceaea-a806-4c73-a042-2c439b4978f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uren,Andres,SEATTLE,NUSA STARB Seattle Marketing Branded Sol" initials="MSSMBS" lastIdx="21" clrIdx="0">
    <p:extLst>
      <p:ext uri="{19B8F6BF-5375-455C-9EA6-DF929625EA0E}">
        <p15:presenceInfo xmlns:p15="http://schemas.microsoft.com/office/powerpoint/2012/main" userId="S::Andres.Maturen@us.nestle.com::b00f36ca-0016-40d7-bc62-e4ebfcb59b63" providerId="AD"/>
      </p:ext>
    </p:extLst>
  </p:cmAuthor>
  <p:cmAuthor id="2" name="Niki Damiani" initials="ND" lastIdx="4" clrIdx="1">
    <p:extLst>
      <p:ext uri="{19B8F6BF-5375-455C-9EA6-DF929625EA0E}">
        <p15:presenceInfo xmlns:p15="http://schemas.microsoft.com/office/powerpoint/2012/main" userId="S::niki.damiani@advantagesolutions.net::a0ec21ec-40ec-47dc-9e74-573d14d95d81" providerId="AD"/>
      </p:ext>
    </p:extLst>
  </p:cmAuthor>
  <p:cmAuthor id="3" name="Beth Flatley" initials="BF" lastIdx="22" clrIdx="2">
    <p:extLst>
      <p:ext uri="{19B8F6BF-5375-455C-9EA6-DF929625EA0E}">
        <p15:presenceInfo xmlns:p15="http://schemas.microsoft.com/office/powerpoint/2012/main" userId="S::elizabeth.flatley@advantagesolutions.net::992ceaea-a806-4c73-a042-2c439b4978f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E0D0"/>
    <a:srgbClr val="A9D18E"/>
    <a:srgbClr val="003A26"/>
    <a:srgbClr val="0070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ABD0A5-377C-EF45-ADB8-121CA1DAC3CD}" v="4" dt="2023-05-17T16:57:00.4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>
        <p:scale>
          <a:sx n="88" d="100"/>
          <a:sy n="88" d="100"/>
        </p:scale>
        <p:origin x="-17600" y="-10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font" Target="fonts/font4.fntdata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font" Target="fonts/font3.fntdata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y Bednarczyk" userId="7f9c8ffc-95af-4b04-92c4-fd32820764eb" providerId="ADAL" clId="{F9ABD0A5-377C-EF45-ADB8-121CA1DAC3CD}"/>
    <pc:docChg chg="modMainMaster">
      <pc:chgData name="Jenny Bednarczyk" userId="7f9c8ffc-95af-4b04-92c4-fd32820764eb" providerId="ADAL" clId="{F9ABD0A5-377C-EF45-ADB8-121CA1DAC3CD}" dt="2023-05-17T16:58:39.766" v="1" actId="20577"/>
      <pc:docMkLst>
        <pc:docMk/>
      </pc:docMkLst>
      <pc:sldMasterChg chg="modSp mod">
        <pc:chgData name="Jenny Bednarczyk" userId="7f9c8ffc-95af-4b04-92c4-fd32820764eb" providerId="ADAL" clId="{F9ABD0A5-377C-EF45-ADB8-121CA1DAC3CD}" dt="2023-05-17T16:58:34.553" v="0" actId="20577"/>
        <pc:sldMasterMkLst>
          <pc:docMk/>
          <pc:sldMasterMk cId="81249815" sldId="2147483686"/>
        </pc:sldMasterMkLst>
        <pc:spChg chg="mod">
          <ac:chgData name="Jenny Bednarczyk" userId="7f9c8ffc-95af-4b04-92c4-fd32820764eb" providerId="ADAL" clId="{F9ABD0A5-377C-EF45-ADB8-121CA1DAC3CD}" dt="2023-05-17T16:58:34.553" v="0" actId="20577"/>
          <ac:spMkLst>
            <pc:docMk/>
            <pc:sldMasterMk cId="81249815" sldId="2147483686"/>
            <ac:spMk id="9" creationId="{49D9DE29-FE9C-40EC-8B4D-CCE5F750AD82}"/>
          </ac:spMkLst>
        </pc:spChg>
      </pc:sldMasterChg>
      <pc:sldMasterChg chg="modSp mod">
        <pc:chgData name="Jenny Bednarczyk" userId="7f9c8ffc-95af-4b04-92c4-fd32820764eb" providerId="ADAL" clId="{F9ABD0A5-377C-EF45-ADB8-121CA1DAC3CD}" dt="2023-05-17T16:58:39.766" v="1" actId="20577"/>
        <pc:sldMasterMkLst>
          <pc:docMk/>
          <pc:sldMasterMk cId="859189480" sldId="2147483932"/>
        </pc:sldMasterMkLst>
        <pc:spChg chg="mod">
          <ac:chgData name="Jenny Bednarczyk" userId="7f9c8ffc-95af-4b04-92c4-fd32820764eb" providerId="ADAL" clId="{F9ABD0A5-377C-EF45-ADB8-121CA1DAC3CD}" dt="2023-05-17T16:58:39.766" v="1" actId="20577"/>
          <ac:spMkLst>
            <pc:docMk/>
            <pc:sldMasterMk cId="859189480" sldId="2147483932"/>
            <ac:spMk id="9" creationId="{49D9DE29-FE9C-40EC-8B4D-CCE5F750AD82}"/>
          </ac:spMkLst>
        </pc:spChg>
      </pc:sldMasterChg>
    </pc:docChg>
  </pc:docChgLst>
  <pc:docChgLst>
    <pc:chgData name="Conrad Navarro" userId="S::conrad.navarro@advantagesolutions.net::de75ee4b-acc0-4b18-bc17-6fb516752b93" providerId="AD" clId="Web-{5D0338B1-9069-4F76-93B9-C0A15056774E}"/>
    <pc:docChg chg="modSld">
      <pc:chgData name="Conrad Navarro" userId="S::conrad.navarro@advantagesolutions.net::de75ee4b-acc0-4b18-bc17-6fb516752b93" providerId="AD" clId="Web-{5D0338B1-9069-4F76-93B9-C0A15056774E}" dt="2023-05-12T18:46:26.040" v="1" actId="20577"/>
      <pc:docMkLst>
        <pc:docMk/>
      </pc:docMkLst>
      <pc:sldChg chg="modSp">
        <pc:chgData name="Conrad Navarro" userId="S::conrad.navarro@advantagesolutions.net::de75ee4b-acc0-4b18-bc17-6fb516752b93" providerId="AD" clId="Web-{5D0338B1-9069-4F76-93B9-C0A15056774E}" dt="2023-05-12T18:46:26.040" v="1" actId="20577"/>
        <pc:sldMkLst>
          <pc:docMk/>
          <pc:sldMk cId="1545605799" sldId="271"/>
        </pc:sldMkLst>
        <pc:spChg chg="mod">
          <ac:chgData name="Conrad Navarro" userId="S::conrad.navarro@advantagesolutions.net::de75ee4b-acc0-4b18-bc17-6fb516752b93" providerId="AD" clId="Web-{5D0338B1-9069-4F76-93B9-C0A15056774E}" dt="2023-05-12T18:46:26.040" v="1" actId="20577"/>
          <ac:spMkLst>
            <pc:docMk/>
            <pc:sldMk cId="1545605799" sldId="271"/>
            <ac:spMk id="12" creationId="{14FB4D92-B66A-4F3D-856D-FD7DC946887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B767B0-FF2C-4F4E-9C35-C1ACEB684A38}" type="datetimeFigureOut">
              <a:rPr lang="en-US" smtClean="0"/>
              <a:t>5/17/23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A7A10D-380E-7E4D-8DD9-7E10EEA110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088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A7A10D-380E-7E4D-8DD9-7E10EEA110D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64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A7A10D-380E-7E4D-8DD9-7E10EEA110D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309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pressoCoffeeMore_WPSLogo"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A cup of coffee&#10;&#10;Description automatically generated">
            <a:extLst>
              <a:ext uri="{FF2B5EF4-FFF2-40B4-BE49-F238E27FC236}">
                <a16:creationId xmlns:a16="http://schemas.microsoft.com/office/drawing/2014/main" id="{771B65E2-41CD-447E-BD5A-A96B44BB4A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234" t="38034" r="34351" b="6357"/>
          <a:stretch/>
        </p:blipFill>
        <p:spPr>
          <a:xfrm>
            <a:off x="39582870" y="6494184"/>
            <a:ext cx="10665438" cy="13620837"/>
          </a:xfrm>
          <a:prstGeom prst="rect">
            <a:avLst/>
          </a:prstGeom>
        </p:spPr>
      </p:pic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D5577EF-11A2-43C0-AC82-EC74074A12EA}"/>
              </a:ext>
            </a:extLst>
          </p:cNvPr>
          <p:cNvSpPr txBox="1">
            <a:spLocks/>
          </p:cNvSpPr>
          <p:nvPr userDrawn="1"/>
        </p:nvSpPr>
        <p:spPr>
          <a:xfrm>
            <a:off x="2374297" y="1722741"/>
            <a:ext cx="25212939" cy="2928377"/>
          </a:xfrm>
          <a:prstGeom prst="rect">
            <a:avLst/>
          </a:prstGeom>
        </p:spPr>
        <p:txBody>
          <a:bodyPr/>
          <a:lstStyle>
            <a:lvl1pPr marL="0" indent="0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11697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E14219D-1005-4EAF-88CA-C031935B0F33}"/>
              </a:ext>
            </a:extLst>
          </p:cNvPr>
          <p:cNvSpPr txBox="1"/>
          <p:nvPr userDrawn="1"/>
        </p:nvSpPr>
        <p:spPr>
          <a:xfrm>
            <a:off x="42592898" y="20428068"/>
            <a:ext cx="4645382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0025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 Latte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AFC034D-34CA-1C5E-EAE8-AFF5CA196118}"/>
              </a:ext>
            </a:extLst>
          </p:cNvPr>
          <p:cNvSpPr/>
          <p:nvPr userDrawn="1"/>
        </p:nvSpPr>
        <p:spPr>
          <a:xfrm>
            <a:off x="2596896" y="3871838"/>
            <a:ext cx="1464640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0" b="1" i="0" spc="190" baseline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ESPRESSO, COFFEE &amp; MORE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C8F02FD-3317-71F8-4F10-1944476D1FED}"/>
              </a:ext>
            </a:extLst>
          </p:cNvPr>
          <p:cNvSpPr/>
          <p:nvPr userDrawn="1"/>
        </p:nvSpPr>
        <p:spPr>
          <a:xfrm>
            <a:off x="21146395" y="3964171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6C087F-4E6D-A994-21B5-D4BD66B87A70}"/>
              </a:ext>
            </a:extLst>
          </p:cNvPr>
          <p:cNvSpPr/>
          <p:nvPr userDrawn="1"/>
        </p:nvSpPr>
        <p:spPr>
          <a:xfrm>
            <a:off x="25943519" y="3964171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E7E15F-0B1A-5901-6E88-187BB078A73A}"/>
              </a:ext>
            </a:extLst>
          </p:cNvPr>
          <p:cNvSpPr/>
          <p:nvPr userDrawn="1"/>
        </p:nvSpPr>
        <p:spPr>
          <a:xfrm>
            <a:off x="33199031" y="3964172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41F69DE-DADF-5A43-7DC0-08F337E2B373}"/>
              </a:ext>
            </a:extLst>
          </p:cNvPr>
          <p:cNvSpPr/>
          <p:nvPr userDrawn="1"/>
        </p:nvSpPr>
        <p:spPr>
          <a:xfrm>
            <a:off x="2600406" y="22617160"/>
            <a:ext cx="1258558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000" b="1" i="0" spc="190" baseline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CUSTOMIZATION OPTIONS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919F89B-024E-B7B9-A5E7-4D9A6D054FBB}"/>
              </a:ext>
            </a:extLst>
          </p:cNvPr>
          <p:cNvSpPr/>
          <p:nvPr userDrawn="1"/>
        </p:nvSpPr>
        <p:spPr>
          <a:xfrm>
            <a:off x="2623265" y="24197117"/>
            <a:ext cx="5392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 SHOT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3C77C2-D8A2-4E6E-E2F0-6EF24ED5B437}"/>
              </a:ext>
            </a:extLst>
          </p:cNvPr>
          <p:cNvSpPr/>
          <p:nvPr userDrawn="1"/>
        </p:nvSpPr>
        <p:spPr>
          <a:xfrm>
            <a:off x="17831999" y="24197117"/>
            <a:ext cx="53921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FLAVOR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36C84DA-69F7-E0BB-EFB5-64F15640C351}"/>
              </a:ext>
            </a:extLst>
          </p:cNvPr>
          <p:cNvSpPr/>
          <p:nvPr userDrawn="1"/>
        </p:nvSpPr>
        <p:spPr>
          <a:xfrm>
            <a:off x="10175534" y="24228821"/>
            <a:ext cx="4983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 ICED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2EFB073-296E-01D2-5D8B-6C7118D8C1AE}"/>
              </a:ext>
            </a:extLst>
          </p:cNvPr>
          <p:cNvSpPr/>
          <p:nvPr userDrawn="1"/>
        </p:nvSpPr>
        <p:spPr>
          <a:xfrm>
            <a:off x="25385430" y="24228821"/>
            <a:ext cx="66253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NON-DAIRY</a:t>
            </a:r>
          </a:p>
        </p:txBody>
      </p:sp>
    </p:spTree>
    <p:extLst>
      <p:ext uri="{BB962C8B-B14F-4D97-AF65-F5344CB8AC3E}">
        <p14:creationId xmlns:p14="http://schemas.microsoft.com/office/powerpoint/2010/main" val="4015695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074" userDrawn="1">
          <p15:clr>
            <a:srgbClr val="FBAE40"/>
          </p15:clr>
        </p15:guide>
        <p15:guide id="2" pos="228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vanaT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cup, coffee, indoor, orange&#10;&#10;Description automatically generated">
            <a:extLst>
              <a:ext uri="{FF2B5EF4-FFF2-40B4-BE49-F238E27FC236}">
                <a16:creationId xmlns:a16="http://schemas.microsoft.com/office/drawing/2014/main" id="{D77B7532-F288-3448-AF4D-1D410D37E8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31648"/>
          <a:stretch/>
        </p:blipFill>
        <p:spPr>
          <a:xfrm>
            <a:off x="39049182" y="6750228"/>
            <a:ext cx="11307051" cy="1451766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0434251E-0F87-8747-938B-0B0808CC0CFC}"/>
              </a:ext>
            </a:extLst>
          </p:cNvPr>
          <p:cNvSpPr txBox="1"/>
          <p:nvPr userDrawn="1"/>
        </p:nvSpPr>
        <p:spPr>
          <a:xfrm>
            <a:off x="39003284" y="20330176"/>
            <a:ext cx="1182460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Chai Tea</a:t>
            </a:r>
          </a:p>
        </p:txBody>
      </p:sp>
      <p:pic>
        <p:nvPicPr>
          <p:cNvPr id="3" name="Picture 2" descr="Text, logo&#10;&#10;Description automatically generated">
            <a:extLst>
              <a:ext uri="{FF2B5EF4-FFF2-40B4-BE49-F238E27FC236}">
                <a16:creationId xmlns:a16="http://schemas.microsoft.com/office/drawing/2014/main" id="{4F87BD21-64A7-A74E-9C8F-C5913A9F86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1759" t="13876" r="64254" b="66936"/>
          <a:stretch/>
        </p:blipFill>
        <p:spPr>
          <a:xfrm>
            <a:off x="7134344" y="4626432"/>
            <a:ext cx="647783" cy="533768"/>
          </a:xfrm>
          <a:prstGeom prst="rect">
            <a:avLst/>
          </a:prstGeom>
        </p:spPr>
      </p:pic>
      <p:pic>
        <p:nvPicPr>
          <p:cNvPr id="9" name="Picture 8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1B6DEBDE-BDD2-4E31-8B71-D6EA5773A0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4072" t="13042" r="84357" b="84103"/>
          <a:stretch/>
        </p:blipFill>
        <p:spPr>
          <a:xfrm>
            <a:off x="7205472" y="4651118"/>
            <a:ext cx="804672" cy="101816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B98604A-E912-F774-E471-09CF62B4566D}"/>
              </a:ext>
            </a:extLst>
          </p:cNvPr>
          <p:cNvSpPr/>
          <p:nvPr userDrawn="1"/>
        </p:nvSpPr>
        <p:spPr>
          <a:xfrm>
            <a:off x="2596896" y="1439520"/>
            <a:ext cx="14578991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i="0" spc="190" baseline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TEAVANA</a:t>
            </a:r>
            <a:r>
              <a:rPr lang="en-US" sz="7000" b="1" i="0" spc="190" baseline="3000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7000" b="1" i="0" spc="190" baseline="0">
                <a:solidFill>
                  <a:schemeClr val="bg1"/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HANDCRAFTED TEA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7F48F62-5618-0169-4413-E563C0F6B263}"/>
              </a:ext>
            </a:extLst>
          </p:cNvPr>
          <p:cNvSpPr/>
          <p:nvPr userDrawn="1"/>
        </p:nvSpPr>
        <p:spPr>
          <a:xfrm>
            <a:off x="21146395" y="1508289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8A084A8-D2A3-28BC-3411-1C6E8EADE4EE}"/>
              </a:ext>
            </a:extLst>
          </p:cNvPr>
          <p:cNvSpPr/>
          <p:nvPr userDrawn="1"/>
        </p:nvSpPr>
        <p:spPr>
          <a:xfrm>
            <a:off x="25943519" y="1508289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5FE77D-C2C9-8D29-8E75-E5C086BE4255}"/>
              </a:ext>
            </a:extLst>
          </p:cNvPr>
          <p:cNvSpPr/>
          <p:nvPr userDrawn="1"/>
        </p:nvSpPr>
        <p:spPr>
          <a:xfrm>
            <a:off x="33199031" y="1508290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ED7A179-9CDC-CD19-1A24-C66B855935DC}"/>
              </a:ext>
            </a:extLst>
          </p:cNvPr>
          <p:cNvSpPr/>
          <p:nvPr userDrawn="1"/>
        </p:nvSpPr>
        <p:spPr>
          <a:xfrm>
            <a:off x="2594865" y="11841403"/>
            <a:ext cx="13081723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7000" b="1" kern="1200" spc="190" baseline="3000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4400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(CONTAIN CAFFEINE)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163A63F-E0A4-51BE-4307-E75B0746087D}"/>
              </a:ext>
            </a:extLst>
          </p:cNvPr>
          <p:cNvSpPr/>
          <p:nvPr userDrawn="1"/>
        </p:nvSpPr>
        <p:spPr>
          <a:xfrm>
            <a:off x="21146395" y="11906717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692ABA1-3AFA-39DE-1897-00772C4A09DF}"/>
              </a:ext>
            </a:extLst>
          </p:cNvPr>
          <p:cNvSpPr/>
          <p:nvPr userDrawn="1"/>
        </p:nvSpPr>
        <p:spPr>
          <a:xfrm>
            <a:off x="25943519" y="11906717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854C01A-D671-3BD7-136D-F202745823EB}"/>
              </a:ext>
            </a:extLst>
          </p:cNvPr>
          <p:cNvSpPr/>
          <p:nvPr userDrawn="1"/>
        </p:nvSpPr>
        <p:spPr>
          <a:xfrm>
            <a:off x="33199031" y="11906718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A2F16EC-4B8D-F7F4-5238-636E127EBFE3}"/>
              </a:ext>
            </a:extLst>
          </p:cNvPr>
          <p:cNvSpPr/>
          <p:nvPr userDrawn="1"/>
        </p:nvSpPr>
        <p:spPr>
          <a:xfrm>
            <a:off x="21253764" y="21242924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9FCE76D-479C-F2AC-EAD2-1D6A5155EE7C}"/>
              </a:ext>
            </a:extLst>
          </p:cNvPr>
          <p:cNvSpPr/>
          <p:nvPr userDrawn="1"/>
        </p:nvSpPr>
        <p:spPr>
          <a:xfrm>
            <a:off x="26050888" y="21242924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47312D1-A744-BBA7-1668-37ADBB9A4177}"/>
              </a:ext>
            </a:extLst>
          </p:cNvPr>
          <p:cNvSpPr/>
          <p:nvPr userDrawn="1"/>
        </p:nvSpPr>
        <p:spPr>
          <a:xfrm>
            <a:off x="33306400" y="21242925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CC40958-3964-8387-5432-C41770B402A3}"/>
              </a:ext>
            </a:extLst>
          </p:cNvPr>
          <p:cNvSpPr/>
          <p:nvPr userDrawn="1"/>
        </p:nvSpPr>
        <p:spPr>
          <a:xfrm>
            <a:off x="2594865" y="21178927"/>
            <a:ext cx="7766100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FRAPPUCCINO</a:t>
            </a:r>
            <a:r>
              <a:rPr lang="en-US" sz="7000" b="1" kern="1200" spc="190" baseline="3000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7000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br>
              <a:rPr lang="en-US" sz="7000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</a:br>
            <a:r>
              <a:rPr lang="en-US" sz="4400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BLENDED BEVERAGES</a:t>
            </a:r>
          </a:p>
        </p:txBody>
      </p:sp>
    </p:spTree>
    <p:extLst>
      <p:ext uri="{BB962C8B-B14F-4D97-AF65-F5344CB8AC3E}">
        <p14:creationId xmlns:p14="http://schemas.microsoft.com/office/powerpoint/2010/main" val="3418906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07">
          <p15:clr>
            <a:srgbClr val="FBAE40"/>
          </p15:clr>
        </p15:guide>
        <p15:guide id="2" pos="228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reshersFrappucci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picture containing cup, table, food, sitting&#10;&#10;Description automatically generated">
            <a:extLst>
              <a:ext uri="{FF2B5EF4-FFF2-40B4-BE49-F238E27FC236}">
                <a16:creationId xmlns:a16="http://schemas.microsoft.com/office/drawing/2014/main" id="{4E1FA696-3977-2B44-91EE-95FC5AFE29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857" t="10432" r="30826" b="8682"/>
          <a:stretch/>
        </p:blipFill>
        <p:spPr>
          <a:xfrm>
            <a:off x="40228091" y="5301127"/>
            <a:ext cx="9717884" cy="1451766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E336A495-6A18-6A47-96A1-1A7B3F84CBAF}"/>
              </a:ext>
            </a:extLst>
          </p:cNvPr>
          <p:cNvGrpSpPr/>
          <p:nvPr userDrawn="1"/>
        </p:nvGrpSpPr>
        <p:grpSpPr>
          <a:xfrm>
            <a:off x="38808969" y="20278757"/>
            <a:ext cx="11824609" cy="1354217"/>
            <a:chOff x="10493230" y="17293306"/>
            <a:chExt cx="3167306" cy="1146576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6F778B2-C889-7945-82A8-1E045D78E24E}"/>
                </a:ext>
              </a:extLst>
            </p:cNvPr>
            <p:cNvSpPr txBox="1"/>
            <p:nvPr userDrawn="1"/>
          </p:nvSpPr>
          <p:spPr>
            <a:xfrm>
              <a:off x="10493230" y="17293306"/>
              <a:ext cx="3167306" cy="114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defTabSz="1002553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1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lvl="0"/>
              <a:r>
                <a:rPr lang="en-US"/>
                <a:t>Caramel Frappuccino</a:t>
              </a:r>
            </a:p>
            <a:p>
              <a:pPr lvl="0"/>
              <a:r>
                <a:rPr lang="en-US"/>
                <a:t>blended beverage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3560F7DF-6806-F645-8BDC-3473353945CD}"/>
                </a:ext>
              </a:extLst>
            </p:cNvPr>
            <p:cNvSpPr/>
            <p:nvPr userDrawn="1"/>
          </p:nvSpPr>
          <p:spPr>
            <a:xfrm>
              <a:off x="12723495" y="17454497"/>
              <a:ext cx="159747" cy="8425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8800" baseline="30000">
                  <a:solidFill>
                    <a:schemeClr val="bg1"/>
                  </a:solidFill>
                </a:rPr>
                <a:t>®</a:t>
              </a:r>
            </a:p>
          </p:txBody>
        </p:sp>
      </p:grpSp>
      <p:pic>
        <p:nvPicPr>
          <p:cNvPr id="19" name="Picture 18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CD595CBE-57EA-4CAF-8B10-60563B0AAC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8973" t="40561" r="79539" b="56410"/>
          <a:stretch/>
        </p:blipFill>
        <p:spPr>
          <a:xfrm>
            <a:off x="9715500" y="14464587"/>
            <a:ext cx="762000" cy="108021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8CE8E0B-DA8A-3214-8E9B-4E7FC003563A}"/>
              </a:ext>
            </a:extLst>
          </p:cNvPr>
          <p:cNvSpPr/>
          <p:nvPr userDrawn="1"/>
        </p:nvSpPr>
        <p:spPr>
          <a:xfrm>
            <a:off x="2594865" y="4732933"/>
            <a:ext cx="13081723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STARBUCKS REFRESHERS</a:t>
            </a:r>
            <a:r>
              <a:rPr lang="en-US" sz="7000" b="1" kern="1200" spc="190" baseline="3000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</a:p>
          <a:p>
            <a:r>
              <a:rPr lang="en-US" sz="4400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BEVERAGES (CONTAIN CAFFEINE)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F1CB77A-E704-9281-C182-C715A188A45F}"/>
              </a:ext>
            </a:extLst>
          </p:cNvPr>
          <p:cNvSpPr/>
          <p:nvPr userDrawn="1"/>
        </p:nvSpPr>
        <p:spPr>
          <a:xfrm>
            <a:off x="21253764" y="4762518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1FB5E7D-71E4-341E-E9EF-E8A8A7E0E410}"/>
              </a:ext>
            </a:extLst>
          </p:cNvPr>
          <p:cNvSpPr/>
          <p:nvPr userDrawn="1"/>
        </p:nvSpPr>
        <p:spPr>
          <a:xfrm>
            <a:off x="26050888" y="4762518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5E21B4F-B048-5B99-55CF-0B956807FFEE}"/>
              </a:ext>
            </a:extLst>
          </p:cNvPr>
          <p:cNvSpPr/>
          <p:nvPr userDrawn="1"/>
        </p:nvSpPr>
        <p:spPr>
          <a:xfrm>
            <a:off x="33306400" y="4762519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4093AF-52C6-7033-EF73-E052DA057019}"/>
              </a:ext>
            </a:extLst>
          </p:cNvPr>
          <p:cNvSpPr/>
          <p:nvPr userDrawn="1"/>
        </p:nvSpPr>
        <p:spPr>
          <a:xfrm>
            <a:off x="21253764" y="14528584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88AA482-3703-A247-33C6-D581BC2140F4}"/>
              </a:ext>
            </a:extLst>
          </p:cNvPr>
          <p:cNvSpPr/>
          <p:nvPr userDrawn="1"/>
        </p:nvSpPr>
        <p:spPr>
          <a:xfrm>
            <a:off x="26050888" y="14528584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DCBC870-0963-7A91-F617-DF935D684E71}"/>
              </a:ext>
            </a:extLst>
          </p:cNvPr>
          <p:cNvSpPr/>
          <p:nvPr userDrawn="1"/>
        </p:nvSpPr>
        <p:spPr>
          <a:xfrm>
            <a:off x="33306400" y="14528585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C7728E4-42EF-6AEA-3E6E-4B43ECC4F1BB}"/>
              </a:ext>
            </a:extLst>
          </p:cNvPr>
          <p:cNvSpPr/>
          <p:nvPr userDrawn="1"/>
        </p:nvSpPr>
        <p:spPr>
          <a:xfrm>
            <a:off x="2594865" y="14464587"/>
            <a:ext cx="7766100" cy="18466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FRAPPUCCINO</a:t>
            </a:r>
            <a:r>
              <a:rPr lang="en-US" sz="7000" b="1" kern="1200" spc="190" baseline="3000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®</a:t>
            </a:r>
            <a:r>
              <a:rPr lang="en-US" sz="7000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br>
              <a:rPr lang="en-US" sz="7000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</a:br>
            <a:r>
              <a:rPr lang="en-US" sz="4400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BLENDED BEVERAGES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801926-241B-B486-52C3-660AFBB3E02C}"/>
              </a:ext>
            </a:extLst>
          </p:cNvPr>
          <p:cNvSpPr txBox="1"/>
          <p:nvPr userDrawn="1"/>
        </p:nvSpPr>
        <p:spPr>
          <a:xfrm>
            <a:off x="22585680" y="14950440"/>
            <a:ext cx="184731" cy="7005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212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h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FE8A1E4E-C103-264A-879F-4E17970E6875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39294792" y="6843176"/>
            <a:ext cx="10138111" cy="13528891"/>
          </a:xfrm>
          <a:prstGeom prst="rect">
            <a:avLst/>
          </a:prstGeo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buNone/>
              <a:defRPr sz="8685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E159C5A-864F-7649-9EF3-3A0160807A4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9294792" y="20372067"/>
            <a:ext cx="10138111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en-US" sz="4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ctr" defTabSz="1002553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/>
              <a:t>Drink Name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4AC6A33-D945-B662-9658-9CAD2E55C481}"/>
              </a:ext>
            </a:extLst>
          </p:cNvPr>
          <p:cNvSpPr/>
          <p:nvPr userDrawn="1"/>
        </p:nvSpPr>
        <p:spPr>
          <a:xfrm>
            <a:off x="2596896" y="4626431"/>
            <a:ext cx="5793253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SMOOTHIES</a:t>
            </a:r>
            <a:endParaRPr lang="en-US" sz="7000" b="1" kern="1200" spc="190" baseline="30000">
              <a:solidFill>
                <a:schemeClr val="bg1"/>
              </a:solidFill>
              <a:effectLst/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1FCCB43-CB76-2476-1AE1-89D896B8754B}"/>
              </a:ext>
            </a:extLst>
          </p:cNvPr>
          <p:cNvSpPr/>
          <p:nvPr userDrawn="1"/>
        </p:nvSpPr>
        <p:spPr>
          <a:xfrm>
            <a:off x="2596896" y="14692756"/>
            <a:ext cx="8239563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0" b="1" kern="1200" spc="190">
                <a:solidFill>
                  <a:schemeClr val="bg1"/>
                </a:solidFill>
                <a:effectLst/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ALSO AVAILABLE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62B1EB-AD9B-85E7-9826-C08A9462680B}"/>
              </a:ext>
            </a:extLst>
          </p:cNvPr>
          <p:cNvSpPr/>
          <p:nvPr userDrawn="1"/>
        </p:nvSpPr>
        <p:spPr>
          <a:xfrm>
            <a:off x="21253764" y="4660918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C075CEF-4ED2-5331-2A34-6A5F1E2F233C}"/>
              </a:ext>
            </a:extLst>
          </p:cNvPr>
          <p:cNvSpPr/>
          <p:nvPr userDrawn="1"/>
        </p:nvSpPr>
        <p:spPr>
          <a:xfrm>
            <a:off x="26050888" y="4660918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5E0E2BD-0782-FB48-CE09-6A7E151CCB3F}"/>
              </a:ext>
            </a:extLst>
          </p:cNvPr>
          <p:cNvSpPr/>
          <p:nvPr userDrawn="1"/>
        </p:nvSpPr>
        <p:spPr>
          <a:xfrm>
            <a:off x="33001600" y="4660919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C04711B-A55B-F7E1-52F5-FCD4D86B498A}"/>
              </a:ext>
            </a:extLst>
          </p:cNvPr>
          <p:cNvSpPr/>
          <p:nvPr userDrawn="1"/>
        </p:nvSpPr>
        <p:spPr>
          <a:xfrm>
            <a:off x="21253764" y="14786224"/>
            <a:ext cx="48597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TALL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FAE64EC-8F27-19BA-1A58-2C9BC7B468C4}"/>
              </a:ext>
            </a:extLst>
          </p:cNvPr>
          <p:cNvSpPr/>
          <p:nvPr userDrawn="1"/>
        </p:nvSpPr>
        <p:spPr>
          <a:xfrm>
            <a:off x="26050888" y="14786224"/>
            <a:ext cx="7347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GRANDE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264F138-5BCF-C127-C609-13171E4F84C2}"/>
              </a:ext>
            </a:extLst>
          </p:cNvPr>
          <p:cNvSpPr/>
          <p:nvPr userDrawn="1"/>
        </p:nvSpPr>
        <p:spPr>
          <a:xfrm>
            <a:off x="33001600" y="14786225"/>
            <a:ext cx="49154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400" b="1" i="0" spc="19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VENTI</a:t>
            </a:r>
          </a:p>
        </p:txBody>
      </p:sp>
    </p:spTree>
    <p:extLst>
      <p:ext uri="{BB962C8B-B14F-4D97-AF65-F5344CB8AC3E}">
        <p14:creationId xmlns:p14="http://schemas.microsoft.com/office/powerpoint/2010/main" val="2981750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5658747D-06F0-4526-B96F-3DBA9917E2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19231"/>
          <a:stretch/>
        </p:blipFill>
        <p:spPr>
          <a:xfrm>
            <a:off x="0" y="0"/>
            <a:ext cx="51206400" cy="28803600"/>
          </a:xfrm>
          <a:prstGeom prst="rect">
            <a:avLst/>
          </a:prstGeom>
        </p:spPr>
      </p:pic>
      <p:sp>
        <p:nvSpPr>
          <p:cNvPr id="6" name="Right Triangle 5">
            <a:extLst>
              <a:ext uri="{FF2B5EF4-FFF2-40B4-BE49-F238E27FC236}">
                <a16:creationId xmlns:a16="http://schemas.microsoft.com/office/drawing/2014/main" id="{35BCFE7D-99ED-42CA-8180-2BF1AEC7FCB2}"/>
              </a:ext>
            </a:extLst>
          </p:cNvPr>
          <p:cNvSpPr/>
          <p:nvPr userDrawn="1"/>
        </p:nvSpPr>
        <p:spPr>
          <a:xfrm flipH="1">
            <a:off x="31089600" y="12640705"/>
            <a:ext cx="20116800" cy="16162895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5AF05DF3-085D-40BF-87C6-DF2F3F35B7C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463597" y="864624"/>
            <a:ext cx="3286550" cy="30596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8124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A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5658747D-06F0-4526-B96F-3DBA9917E2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b="19231"/>
          <a:stretch/>
        </p:blipFill>
        <p:spPr>
          <a:xfrm>
            <a:off x="0" y="0"/>
            <a:ext cx="51206400" cy="28803600"/>
          </a:xfrm>
          <a:prstGeom prst="rect">
            <a:avLst/>
          </a:prstGeom>
        </p:spPr>
      </p:pic>
      <p:sp>
        <p:nvSpPr>
          <p:cNvPr id="6" name="Right Triangle 5">
            <a:extLst>
              <a:ext uri="{FF2B5EF4-FFF2-40B4-BE49-F238E27FC236}">
                <a16:creationId xmlns:a16="http://schemas.microsoft.com/office/drawing/2014/main" id="{35BCFE7D-99ED-42CA-8180-2BF1AEC7FCB2}"/>
              </a:ext>
            </a:extLst>
          </p:cNvPr>
          <p:cNvSpPr/>
          <p:nvPr userDrawn="1"/>
        </p:nvSpPr>
        <p:spPr>
          <a:xfrm flipH="1">
            <a:off x="31089600" y="12640705"/>
            <a:ext cx="20116800" cy="16162895"/>
          </a:xfrm>
          <a:prstGeom prst="rtTriangle">
            <a:avLst/>
          </a:prstGeom>
          <a:solidFill>
            <a:schemeClr val="accent1">
              <a:lumMod val="60000"/>
              <a:lumOff val="40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13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D9DE29-FE9C-40EC-8B4D-CCE5F750AD82}"/>
              </a:ext>
            </a:extLst>
          </p:cNvPr>
          <p:cNvSpPr txBox="1"/>
          <p:nvPr userDrawn="1"/>
        </p:nvSpPr>
        <p:spPr>
          <a:xfrm>
            <a:off x="32870463" y="27338811"/>
            <a:ext cx="18069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2,000 calories a day is used for general nutrition advice, but calorie needs vary.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Additional nutrition information available upon request.</a:t>
            </a:r>
          </a:p>
          <a:p>
            <a:pPr algn="r"/>
            <a:r>
              <a:rPr lang="en-US" sz="2400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Nestlé uses Starbucks trademarks under license. © 2023 Starbucks Corporation. 6/23.</a:t>
            </a:r>
          </a:p>
        </p:txBody>
      </p:sp>
    </p:spTree>
    <p:extLst>
      <p:ext uri="{BB962C8B-B14F-4D97-AF65-F5344CB8AC3E}">
        <p14:creationId xmlns:p14="http://schemas.microsoft.com/office/powerpoint/2010/main" val="859189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6" r:id="rId3"/>
  </p:sldLayoutIdLst>
  <p:txStyles>
    <p:titleStyle>
      <a:lvl1pPr algn="l" defTabSz="4375715" rtl="0" eaLnBrk="1" latinLnBrk="0" hangingPunct="1">
        <a:lnSpc>
          <a:spcPct val="90000"/>
        </a:lnSpc>
        <a:spcBef>
          <a:spcPct val="0"/>
        </a:spcBef>
        <a:buNone/>
        <a:defRPr sz="2105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3926" indent="-1093926" algn="l" defTabSz="4375715" rtl="0" eaLnBrk="1" latinLnBrk="0" hangingPunct="1">
        <a:lnSpc>
          <a:spcPct val="90000"/>
        </a:lnSpc>
        <a:spcBef>
          <a:spcPts val="4788"/>
        </a:spcBef>
        <a:buFont typeface="Arial" panose="020B0604020202020204" pitchFamily="34" charset="0"/>
        <a:buChar char="•"/>
        <a:defRPr sz="13397" kern="1200">
          <a:solidFill>
            <a:schemeClr val="tx1"/>
          </a:solidFill>
          <a:latin typeface="+mn-lt"/>
          <a:ea typeface="+mn-ea"/>
          <a:cs typeface="+mn-cs"/>
        </a:defRPr>
      </a:lvl1pPr>
      <a:lvl2pPr marL="328177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11488" kern="1200">
          <a:solidFill>
            <a:schemeClr val="tx1"/>
          </a:solidFill>
          <a:latin typeface="+mn-lt"/>
          <a:ea typeface="+mn-ea"/>
          <a:cs typeface="+mn-cs"/>
        </a:defRPr>
      </a:lvl2pPr>
      <a:lvl3pPr marL="546963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9571" kern="1200">
          <a:solidFill>
            <a:schemeClr val="tx1"/>
          </a:solidFill>
          <a:latin typeface="+mn-lt"/>
          <a:ea typeface="+mn-ea"/>
          <a:cs typeface="+mn-cs"/>
        </a:defRPr>
      </a:lvl3pPr>
      <a:lvl4pPr marL="7657488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984534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2033202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4221064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6408917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8596769" indent="-1093926" algn="l" defTabSz="4375715" rtl="0" eaLnBrk="1" latinLnBrk="0" hangingPunct="1">
        <a:lnSpc>
          <a:spcPct val="90000"/>
        </a:lnSpc>
        <a:spcBef>
          <a:spcPts val="2393"/>
        </a:spcBef>
        <a:buFont typeface="Arial" panose="020B0604020202020204" pitchFamily="34" charset="0"/>
        <a:buChar char="•"/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1pPr>
      <a:lvl2pPr marL="218786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2pPr>
      <a:lvl3pPr marL="4375715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3pPr>
      <a:lvl4pPr marL="656356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4pPr>
      <a:lvl5pPr marL="875142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5pPr>
      <a:lvl6pPr marL="10939274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6pPr>
      <a:lvl7pPr marL="1312713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7pPr>
      <a:lvl8pPr marL="15314991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8pPr>
      <a:lvl9pPr marL="17502840" algn="l" defTabSz="4375715" rtl="0" eaLnBrk="1" latinLnBrk="0" hangingPunct="1">
        <a:defRPr sz="86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7DE5AA83-7D41-4C31-9B6E-518D634A542B}"/>
              </a:ext>
            </a:extLst>
          </p:cNvPr>
          <p:cNvSpPr txBox="1">
            <a:spLocks/>
          </p:cNvSpPr>
          <p:nvPr/>
        </p:nvSpPr>
        <p:spPr>
          <a:xfrm>
            <a:off x="2844804" y="25138698"/>
            <a:ext cx="5265611" cy="164096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$.xx add shot</a:t>
            </a:r>
          </a:p>
          <a:p>
            <a:pPr marL="0" indent="0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BF766D1-AAB4-47CA-9999-D1AAEBBFFC64}"/>
              </a:ext>
            </a:extLst>
          </p:cNvPr>
          <p:cNvSpPr txBox="1">
            <a:spLocks/>
          </p:cNvSpPr>
          <p:nvPr/>
        </p:nvSpPr>
        <p:spPr>
          <a:xfrm>
            <a:off x="10751475" y="25266079"/>
            <a:ext cx="5265611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3041F5C0-4EAD-4FBB-BE6E-2D8BFFD22215}"/>
              </a:ext>
            </a:extLst>
          </p:cNvPr>
          <p:cNvSpPr txBox="1">
            <a:spLocks/>
          </p:cNvSpPr>
          <p:nvPr/>
        </p:nvSpPr>
        <p:spPr>
          <a:xfrm>
            <a:off x="18206384" y="25174828"/>
            <a:ext cx="5480370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$.xx per pump </a:t>
            </a:r>
          </a:p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regular or </a:t>
            </a:r>
            <a:br>
              <a:rPr lang="en-US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sugar-free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A1589E0F-AAFF-4416-ABC9-367D686712E5}"/>
              </a:ext>
            </a:extLst>
          </p:cNvPr>
          <p:cNvSpPr txBox="1">
            <a:spLocks/>
          </p:cNvSpPr>
          <p:nvPr/>
        </p:nvSpPr>
        <p:spPr>
          <a:xfrm>
            <a:off x="25759869" y="25266080"/>
            <a:ext cx="5277030" cy="168103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&lt;Price&gt;</a:t>
            </a:r>
          </a:p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&lt;Cal.&gt;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EF0708B-0D94-41DE-BD21-36BEA9455345}"/>
              </a:ext>
            </a:extLst>
          </p:cNvPr>
          <p:cNvSpPr/>
          <p:nvPr/>
        </p:nvSpPr>
        <p:spPr>
          <a:xfrm>
            <a:off x="28790173" y="24285785"/>
            <a:ext cx="10861672" cy="700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Coconutmilk, Almondmilk, Soymilk, </a:t>
            </a:r>
            <a:r>
              <a:rPr lang="en-US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Oatmilk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1">
            <a:extLst>
              <a:ext uri="{FF2B5EF4-FFF2-40B4-BE49-F238E27FC236}">
                <a16:creationId xmlns:a16="http://schemas.microsoft.com/office/drawing/2014/main" id="{85CC511A-946B-4C78-A8CC-876C5A15BD73}"/>
              </a:ext>
            </a:extLst>
          </p:cNvPr>
          <p:cNvSpPr txBox="1">
            <a:spLocks/>
          </p:cNvSpPr>
          <p:nvPr/>
        </p:nvSpPr>
        <p:spPr>
          <a:xfrm>
            <a:off x="2651657" y="5483786"/>
            <a:ext cx="20697954" cy="17239053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 Latte	</a:t>
            </a:r>
          </a:p>
          <a:p>
            <a:pPr marL="0" indent="0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Cappuccino	</a:t>
            </a:r>
          </a:p>
          <a:p>
            <a:pPr marL="0" indent="0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Caffè Mocha	</a:t>
            </a:r>
          </a:p>
          <a:p>
            <a:pPr marL="0" indent="0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Caramel Macchiato</a:t>
            </a:r>
          </a:p>
          <a:p>
            <a:pPr marL="0" indent="0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White Chocolate Mocha</a:t>
            </a:r>
          </a:p>
          <a:p>
            <a:pPr marL="0" indent="0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Coffee	</a:t>
            </a:r>
          </a:p>
          <a:p>
            <a:pPr marL="0" indent="0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Cold Brew Coffee	</a:t>
            </a:r>
          </a:p>
          <a:p>
            <a:pPr marL="0" indent="0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Cold Brew with Cold Foam</a:t>
            </a:r>
          </a:p>
          <a:p>
            <a:pPr marL="0" indent="0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Salted Caramel Cream Cold Brew</a:t>
            </a:r>
          </a:p>
          <a:p>
            <a:pPr marL="0" indent="0">
              <a:buNone/>
            </a:pPr>
            <a:r>
              <a:rPr lang="en-US" sz="5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Nitro Cold Brew</a:t>
            </a: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Freshly Brewed Coffee</a:t>
            </a:r>
            <a:b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Regular or Decaf</a:t>
            </a: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 Chocolate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832DFCF8-6BD8-432E-B9D4-F4C251D17F09}"/>
              </a:ext>
            </a:extLst>
          </p:cNvPr>
          <p:cNvSpPr txBox="1">
            <a:spLocks/>
          </p:cNvSpPr>
          <p:nvPr/>
        </p:nvSpPr>
        <p:spPr>
          <a:xfrm>
            <a:off x="19844684" y="5528651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04D8855-85EF-4CA5-B664-F8176AFB8B92}"/>
              </a:ext>
            </a:extLst>
          </p:cNvPr>
          <p:cNvSpPr txBox="1">
            <a:spLocks/>
          </p:cNvSpPr>
          <p:nvPr/>
        </p:nvSpPr>
        <p:spPr>
          <a:xfrm>
            <a:off x="25891101" y="5524975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8D4E9CF-B645-4620-9D21-DE679E6CEE14}"/>
              </a:ext>
            </a:extLst>
          </p:cNvPr>
          <p:cNvSpPr txBox="1">
            <a:spLocks/>
          </p:cNvSpPr>
          <p:nvPr/>
        </p:nvSpPr>
        <p:spPr>
          <a:xfrm>
            <a:off x="32164466" y="5535404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  <a:b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137F07F3-E8B1-4E66-B61E-0D5A947EBD6B}"/>
              </a:ext>
            </a:extLst>
          </p:cNvPr>
          <p:cNvSpPr txBox="1">
            <a:spLocks/>
          </p:cNvSpPr>
          <p:nvPr/>
        </p:nvSpPr>
        <p:spPr>
          <a:xfrm>
            <a:off x="2477452" y="1151821"/>
            <a:ext cx="31928540" cy="2928377"/>
          </a:xfrm>
          <a:prstGeom prst="rect">
            <a:avLst/>
          </a:prstGeom>
        </p:spPr>
        <p:txBody>
          <a:bodyPr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Café Name Here</a:t>
            </a:r>
          </a:p>
        </p:txBody>
      </p:sp>
    </p:spTree>
    <p:extLst>
      <p:ext uri="{BB962C8B-B14F-4D97-AF65-F5344CB8AC3E}">
        <p14:creationId xmlns:p14="http://schemas.microsoft.com/office/powerpoint/2010/main" val="3524153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84355DD7-39D3-47CC-8AED-7563BCBAD035}"/>
              </a:ext>
            </a:extLst>
          </p:cNvPr>
          <p:cNvSpPr txBox="1">
            <a:spLocks/>
          </p:cNvSpPr>
          <p:nvPr/>
        </p:nvSpPr>
        <p:spPr>
          <a:xfrm>
            <a:off x="2487168" y="3074323"/>
            <a:ext cx="16695763" cy="9762456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Shaken Iced Tea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Black Tea, Iced Passion Tango</a:t>
            </a:r>
            <a:r>
              <a:rPr lang="en-US" sz="5100" baseline="30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®</a:t>
            </a: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Tea, </a:t>
            </a:r>
            <a:b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Iced Green Tea                 • </a:t>
            </a:r>
            <a:r>
              <a:rPr lang="en-US"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Lemonade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 Latte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 Brewed Tea Filterbags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Radiant Green, English Breakfast, Modern Earl Grey, Chamomile Blush, Harmonic Mint, Jasmine Citrus, </a:t>
            </a:r>
            <a:br>
              <a:rPr lang="en-US"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Ginger Peach, Classic Chai, Hibiscus Spice</a:t>
            </a:r>
          </a:p>
          <a:p>
            <a:pPr lvl="1"/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5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0CFD42A-5D8C-4EB1-A1E3-78D7B8340BCA}"/>
              </a:ext>
            </a:extLst>
          </p:cNvPr>
          <p:cNvSpPr txBox="1">
            <a:spLocks/>
          </p:cNvSpPr>
          <p:nvPr/>
        </p:nvSpPr>
        <p:spPr>
          <a:xfrm>
            <a:off x="19879805" y="3074323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56056D7E-68EE-4C61-ABB5-E5839A888A39}"/>
              </a:ext>
            </a:extLst>
          </p:cNvPr>
          <p:cNvSpPr txBox="1">
            <a:spLocks/>
          </p:cNvSpPr>
          <p:nvPr/>
        </p:nvSpPr>
        <p:spPr>
          <a:xfrm>
            <a:off x="25903651" y="3074323"/>
            <a:ext cx="7436579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BD5ACAE6-B073-4343-8CF9-68EAE6E6124C}"/>
              </a:ext>
            </a:extLst>
          </p:cNvPr>
          <p:cNvSpPr txBox="1">
            <a:spLocks/>
          </p:cNvSpPr>
          <p:nvPr/>
        </p:nvSpPr>
        <p:spPr>
          <a:xfrm>
            <a:off x="32356217" y="3074324"/>
            <a:ext cx="6810583" cy="978703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buNone/>
            </a:pP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178033E-F36B-49D5-96C6-843AEF70BB33}"/>
              </a:ext>
            </a:extLst>
          </p:cNvPr>
          <p:cNvSpPr txBox="1">
            <a:spLocks/>
          </p:cNvSpPr>
          <p:nvPr/>
        </p:nvSpPr>
        <p:spPr>
          <a:xfrm>
            <a:off x="11475375" y="9911779"/>
            <a:ext cx="5265611" cy="168103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indent="0" defTabSz="4375715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None/>
              <a:defRPr sz="5100">
                <a:solidFill>
                  <a:schemeClr val="bg1"/>
                </a:solidFill>
              </a:defRPr>
            </a:lvl1pPr>
            <a:lvl2pPr marL="328177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/>
            </a:lvl2pPr>
            <a:lvl3pPr marL="546963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/>
            </a:lvl3pPr>
            <a:lvl4pPr marL="7657488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4pPr>
            <a:lvl5pPr marL="984534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5pPr>
            <a:lvl6pPr marL="12033202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6pPr>
            <a:lvl7pPr marL="14221064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7pPr>
            <a:lvl8pPr marL="16408917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8pPr>
            <a:lvl9pPr marL="18596769" indent="-1093926" defTabSz="4375715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/>
            </a:lvl9pPr>
          </a:lstStyle>
          <a:p>
            <a:endParaRPr lang="en-US"/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14FB4D92-B66A-4F3D-856D-FD7DC9468876}"/>
              </a:ext>
            </a:extLst>
          </p:cNvPr>
          <p:cNvSpPr txBox="1">
            <a:spLocks/>
          </p:cNvSpPr>
          <p:nvPr/>
        </p:nvSpPr>
        <p:spPr>
          <a:xfrm>
            <a:off x="2487168" y="14305128"/>
            <a:ext cx="17595837" cy="5590080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5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/>
                <a:cs typeface="Arial"/>
              </a:rPr>
              <a:t>Strawberry Açaí</a:t>
            </a: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50000"/>
              </a:lnSpc>
              <a:buFont typeface="Arial" panose="020B0604020202020204" pitchFamily="34" charset="0"/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Mango </a:t>
            </a:r>
            <a:r>
              <a:rPr lang="en-US" sz="51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Dragonfruit</a:t>
            </a: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50000"/>
              </a:lnSpc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Pineapple Passionfruit</a:t>
            </a:r>
          </a:p>
          <a:p>
            <a:pPr marL="0" indent="0">
              <a:lnSpc>
                <a:spcPct val="50000"/>
              </a:lnSpc>
              <a:buFont typeface="Arial" panose="020B0604020202020204" pitchFamily="34" charset="0"/>
              <a:buNone/>
            </a:pPr>
            <a:r>
              <a:rPr lang="en-US" sz="5100" dirty="0">
                <a:solidFill>
                  <a:schemeClr val="bg1"/>
                </a:solidFill>
                <a:latin typeface="Arial"/>
                <a:cs typeface="Arial"/>
              </a:rPr>
              <a:t>Frozen Strawberry Açaí Lemonade  </a:t>
            </a:r>
          </a:p>
          <a:p>
            <a:pPr marL="0" indent="0">
              <a:lnSpc>
                <a:spcPct val="50000"/>
              </a:lnSpc>
              <a:buFont typeface="Arial" panose="020B0604020202020204" pitchFamily="34" charset="0"/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Mango </a:t>
            </a:r>
            <a:r>
              <a:rPr lang="en-US" sz="51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Dragonfruit</a:t>
            </a: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Lemonade</a:t>
            </a:r>
          </a:p>
          <a:p>
            <a:pPr marL="0" indent="0">
              <a:lnSpc>
                <a:spcPct val="50000"/>
              </a:lnSpc>
              <a:buFont typeface="Arial" panose="020B0604020202020204" pitchFamily="34" charset="0"/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 Pineapple Passionfruit Lemonade  </a:t>
            </a:r>
          </a:p>
          <a:p>
            <a:pPr marL="0" indent="0">
              <a:lnSpc>
                <a:spcPct val="50000"/>
              </a:lnSpc>
              <a:buNone/>
            </a:pP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50000"/>
              </a:lnSpc>
              <a:buNone/>
            </a:pP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6F549875-C9E6-4502-A011-192358E33BDD}"/>
              </a:ext>
            </a:extLst>
          </p:cNvPr>
          <p:cNvSpPr txBox="1">
            <a:spLocks/>
          </p:cNvSpPr>
          <p:nvPr/>
        </p:nvSpPr>
        <p:spPr>
          <a:xfrm>
            <a:off x="19930605" y="14283357"/>
            <a:ext cx="7588979" cy="5350712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50000"/>
              </a:lnSpc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6A05B8F8-6389-4B9D-800A-14176D631F05}"/>
              </a:ext>
            </a:extLst>
          </p:cNvPr>
          <p:cNvSpPr txBox="1">
            <a:spLocks/>
          </p:cNvSpPr>
          <p:nvPr/>
        </p:nvSpPr>
        <p:spPr>
          <a:xfrm>
            <a:off x="25956265" y="14294241"/>
            <a:ext cx="7436579" cy="6100611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50000"/>
              </a:lnSpc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6655D762-680D-433D-9C69-8E72AA440383}"/>
              </a:ext>
            </a:extLst>
          </p:cNvPr>
          <p:cNvSpPr txBox="1">
            <a:spLocks/>
          </p:cNvSpPr>
          <p:nvPr/>
        </p:nvSpPr>
        <p:spPr>
          <a:xfrm>
            <a:off x="32051417" y="14294242"/>
            <a:ext cx="7436579" cy="6100609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50000"/>
              </a:lnSpc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0" indent="0" algn="ctr">
              <a:lnSpc>
                <a:spcPct val="50000"/>
              </a:lnSpc>
              <a:buNone/>
            </a:pP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50000"/>
              </a:lnSpc>
              <a:buNone/>
            </a:pP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61AAA172-BCD5-4373-935F-42B44E8F3C63}"/>
              </a:ext>
            </a:extLst>
          </p:cNvPr>
          <p:cNvSpPr txBox="1">
            <a:spLocks/>
          </p:cNvSpPr>
          <p:nvPr/>
        </p:nvSpPr>
        <p:spPr>
          <a:xfrm>
            <a:off x="2487168" y="23285025"/>
            <a:ext cx="20697954" cy="4436535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Coffee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Coffee / Caramel / Mocha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Crème (coffee-free)</a:t>
            </a:r>
          </a:p>
          <a:p>
            <a:pPr marL="2187852" lvl="1" indent="0">
              <a:buFont typeface="Arial" panose="020B0604020202020204" pitchFamily="34" charset="0"/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Vanilla Bean / Strawberry / Double Chocolaty Chip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0FEF58FA-3996-4E2C-B2B5-24CE8080E8E5}"/>
              </a:ext>
            </a:extLst>
          </p:cNvPr>
          <p:cNvSpPr txBox="1">
            <a:spLocks/>
          </p:cNvSpPr>
          <p:nvPr/>
        </p:nvSpPr>
        <p:spPr>
          <a:xfrm>
            <a:off x="19686765" y="23439967"/>
            <a:ext cx="7588979" cy="2157521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A5E917F-A37D-48B9-8CBF-3635C9DDD825}"/>
              </a:ext>
            </a:extLst>
          </p:cNvPr>
          <p:cNvSpPr/>
          <p:nvPr/>
        </p:nvSpPr>
        <p:spPr>
          <a:xfrm>
            <a:off x="19940765" y="25782360"/>
            <a:ext cx="758897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1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026218A-C4C4-4C16-9972-F477251BB02B}"/>
              </a:ext>
            </a:extLst>
          </p:cNvPr>
          <p:cNvSpPr/>
          <p:nvPr/>
        </p:nvSpPr>
        <p:spPr>
          <a:xfrm>
            <a:off x="26515284" y="25682710"/>
            <a:ext cx="639750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1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9585F7F2-5FC1-460B-862B-E7E85B68D788}"/>
              </a:ext>
            </a:extLst>
          </p:cNvPr>
          <p:cNvSpPr txBox="1">
            <a:spLocks/>
          </p:cNvSpPr>
          <p:nvPr/>
        </p:nvSpPr>
        <p:spPr>
          <a:xfrm>
            <a:off x="31713692" y="23439967"/>
            <a:ext cx="7436579" cy="2157521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0861EFB-D204-47D1-8025-ECD4D809F628}"/>
              </a:ext>
            </a:extLst>
          </p:cNvPr>
          <p:cNvSpPr/>
          <p:nvPr/>
        </p:nvSpPr>
        <p:spPr>
          <a:xfrm>
            <a:off x="32795944" y="25682709"/>
            <a:ext cx="591365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1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543C2806-A7F1-4EDD-68A6-3D8483C107DC}"/>
              </a:ext>
            </a:extLst>
          </p:cNvPr>
          <p:cNvSpPr txBox="1">
            <a:spLocks/>
          </p:cNvSpPr>
          <p:nvPr/>
        </p:nvSpPr>
        <p:spPr>
          <a:xfrm>
            <a:off x="25650685" y="23439967"/>
            <a:ext cx="7544039" cy="2157521"/>
          </a:xfrm>
          <a:prstGeom prst="rect">
            <a:avLst/>
          </a:prstGeom>
        </p:spPr>
        <p:txBody>
          <a:bodyPr>
            <a:noAutofit/>
          </a:bodyPr>
          <a:lstStyle>
            <a:lvl1pPr marL="1093926" indent="-1093926" algn="l" defTabSz="4375715" rtl="0" eaLnBrk="1" latinLnBrk="0" hangingPunct="1">
              <a:lnSpc>
                <a:spcPct val="90000"/>
              </a:lnSpc>
              <a:spcBef>
                <a:spcPts val="4788"/>
              </a:spcBef>
              <a:buFont typeface="Arial" panose="020B0604020202020204" pitchFamily="34" charset="0"/>
              <a:buChar char="•"/>
              <a:defRPr sz="133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8177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114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6963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957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657488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4534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33202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221064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408917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596769" indent="-1093926" algn="l" defTabSz="4375715" rtl="0" eaLnBrk="1" latinLnBrk="0" hangingPunct="1">
              <a:lnSpc>
                <a:spcPct val="90000"/>
              </a:lnSpc>
              <a:spcBef>
                <a:spcPts val="2393"/>
              </a:spcBef>
              <a:buFont typeface="Arial" panose="020B0604020202020204" pitchFamily="34" charset="0"/>
              <a:buChar char="•"/>
              <a:defRPr sz="861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87852" lvl="1" indent="0">
              <a:buNone/>
            </a:pPr>
            <a:r>
              <a:rPr lang="en-US" sz="5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&lt;Price/Cal.&gt;</a:t>
            </a:r>
          </a:p>
          <a:p>
            <a:pPr marL="2187852" lvl="1" indent="0">
              <a:buNone/>
            </a:pPr>
            <a:endParaRPr lang="en-US" sz="51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605799"/>
      </p:ext>
    </p:extLst>
  </p:cSld>
  <p:clrMapOvr>
    <a:masterClrMapping/>
  </p:clrMapOvr>
</p:sld>
</file>

<file path=ppt/theme/theme1.xml><?xml version="1.0" encoding="utf-8"?>
<a:theme xmlns:a="http://schemas.openxmlformats.org/drawingml/2006/main" name="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enu_StarbucksGreen_WP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4387E95A73144A8F893938DB764581" ma:contentTypeVersion="15" ma:contentTypeDescription="Create a new document." ma:contentTypeScope="" ma:versionID="6eb0aa44ff1ee8b6dff2105c73a72d8f">
  <xsd:schema xmlns:xsd="http://www.w3.org/2001/XMLSchema" xmlns:xs="http://www.w3.org/2001/XMLSchema" xmlns:p="http://schemas.microsoft.com/office/2006/metadata/properties" xmlns:ns2="03534a1e-686b-46e4-a220-a3ad4ceb9d49" xmlns:ns3="591824da-964d-4933-ba42-eea658c6efed" targetNamespace="http://schemas.microsoft.com/office/2006/metadata/properties" ma:root="true" ma:fieldsID="f6501e81d57aa674aaa76ee512fbafb9" ns2:_="" ns3:_="">
    <xsd:import namespace="03534a1e-686b-46e4-a220-a3ad4ceb9d49"/>
    <xsd:import namespace="591824da-964d-4933-ba42-eea658c6efe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34a1e-686b-46e4-a220-a3ad4ceb9d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3b4f369-e68d-40dc-b20e-bd2c7c5d9b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1824da-964d-4933-ba42-eea658c6efed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88ef281-14ed-493d-9828-58c2bc9e7e01}" ma:internalName="TaxCatchAll" ma:showField="CatchAllData" ma:web="591824da-964d-4933-ba42-eea658c6ef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91824da-964d-4933-ba42-eea658c6efed" xsi:nil="true"/>
    <lcf76f155ced4ddcb4097134ff3c332f xmlns="03534a1e-686b-46e4-a220-a3ad4ceb9d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8301254-92A5-468C-A14F-5C75C998B8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24C8C5-4ED6-41E0-B384-CCE9C9A67714}"/>
</file>

<file path=customXml/itemProps3.xml><?xml version="1.0" encoding="utf-8"?>
<ds:datastoreItem xmlns:ds="http://schemas.openxmlformats.org/officeDocument/2006/customXml" ds:itemID="{3FE6D905-F678-438D-A86C-6098ED0191BB}">
  <ds:schemaRefs>
    <ds:schemaRef ds:uri="http://schemas.microsoft.com/office/2006/documentManagement/types"/>
    <ds:schemaRef ds:uri="http://purl.org/dc/terms/"/>
    <ds:schemaRef ds:uri="http://www.w3.org/XML/1998/namespace"/>
    <ds:schemaRef ds:uri="73da17c4-41a6-4017-8702-a72d2d5b817f"/>
    <ds:schemaRef ds:uri="0a440096-eb8d-40cb-bc74-6fdf4eb50ed0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purl.org/dc/elements/1.1/"/>
    <ds:schemaRef ds:uri="9e238559-ee26-4787-b8f0-cb7bf2c774e4"/>
    <ds:schemaRef ds:uri="1d8ce65e-a454-40e9-933d-4b53c224953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521</Words>
  <Application>Microsoft Macintosh PowerPoint</Application>
  <PresentationFormat>Custom</PresentationFormat>
  <Paragraphs>111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Menu_StarbucksGreen_WPS</vt:lpstr>
      <vt:lpstr>1_Menu_StarbucksGreen_WPS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Dennis Swiec</dc:creator>
  <cp:lastModifiedBy>Jenny Bednarczyk</cp:lastModifiedBy>
  <cp:revision>1</cp:revision>
  <cp:lastPrinted>2020-11-18T21:37:25Z</cp:lastPrinted>
  <dcterms:created xsi:type="dcterms:W3CDTF">2020-11-04T16:35:40Z</dcterms:created>
  <dcterms:modified xsi:type="dcterms:W3CDTF">2023-05-17T16:58:44Z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0x010100AB4387E95A73144A8F893938DB764581</vt:lpwstr>
  </property>
  <property fmtid="{D5CDD505-2E9C-101B-9397-08002B2CF9AE}" pid="3" name="MSIP_Label_1ada0a2f-b917-4d51-b0d0-d418a10c8b23_Enabled">
    <vt:lpwstr>True</vt:lpwstr>
  </property>
  <property fmtid="{D5CDD505-2E9C-101B-9397-08002B2CF9AE}" pid="4" name="MSIP_Label_1ada0a2f-b917-4d51-b0d0-d418a10c8b23_SiteId">
    <vt:lpwstr>12a3af23-a769-4654-847f-958f3d479f4a</vt:lpwstr>
  </property>
  <property fmtid="{D5CDD505-2E9C-101B-9397-08002B2CF9AE}" pid="5" name="MSIP_Label_1ada0a2f-b917-4d51-b0d0-d418a10c8b23_Owner">
    <vt:lpwstr>Andres.Maturen@us.nestle.com</vt:lpwstr>
  </property>
  <property fmtid="{D5CDD505-2E9C-101B-9397-08002B2CF9AE}" pid="6" name="MSIP_Label_1ada0a2f-b917-4d51-b0d0-d418a10c8b23_SetDate">
    <vt:lpwstr>2020-12-22T22:15:53.8959626Z</vt:lpwstr>
  </property>
  <property fmtid="{D5CDD505-2E9C-101B-9397-08002B2CF9AE}" pid="7" name="MSIP_Label_1ada0a2f-b917-4d51-b0d0-d418a10c8b23_Name">
    <vt:lpwstr>General Use</vt:lpwstr>
  </property>
  <property fmtid="{D5CDD505-2E9C-101B-9397-08002B2CF9AE}" pid="8" name="MSIP_Label_1ada0a2f-b917-4d51-b0d0-d418a10c8b23_Application">
    <vt:lpwstr>Microsoft Azure Information Protection</vt:lpwstr>
  </property>
  <property fmtid="{D5CDD505-2E9C-101B-9397-08002B2CF9AE}" pid="9" name="MSIP_Label_1ada0a2f-b917-4d51-b0d0-d418a10c8b23_ActionId">
    <vt:lpwstr>b17ec438-bdb2-4a46-8657-c53f5303dc7e</vt:lpwstr>
  </property>
  <property fmtid="{D5CDD505-2E9C-101B-9397-08002B2CF9AE}" pid="10" name="MSIP_Label_1ada0a2f-b917-4d51-b0d0-d418a10c8b23_Extended_MSFT_Method">
    <vt:lpwstr>Automatic</vt:lpwstr>
  </property>
  <property fmtid="{D5CDD505-2E9C-101B-9397-08002B2CF9AE}" pid="11" name="Sensitivity">
    <vt:lpwstr>General Use</vt:lpwstr>
  </property>
  <property fmtid="{D5CDD505-2E9C-101B-9397-08002B2CF9AE}" pid="12" name="MediaServiceImageTags">
    <vt:lpwstr/>
  </property>
</Properties>
</file>